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ontserrat" panose="020B0604020202020204" charset="0"/>
      <p:regular r:id="rId11"/>
    </p:embeddedFont>
    <p:embeddedFont>
      <p:font typeface="Heebo Light" panose="020B0604020202020204" charset="-79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A2C"/>
    <a:srgbClr val="140B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8596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26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Algoritma Pencarian: </a:t>
            </a: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/>
            </a:r>
            <a:b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4450" dirty="0" err="1" smtClean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Tugas</a:t>
            </a:r>
            <a:r>
              <a:rPr lang="en-US" sz="4450" dirty="0" smtClean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AI #2 (Mr. </a:t>
            </a:r>
            <a:r>
              <a:rPr lang="en-US" sz="4450" dirty="0" err="1" smtClean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Faizal</a:t>
            </a:r>
            <a:r>
              <a:rPr lang="en-US" sz="4450" dirty="0" smtClean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6035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Algoritma pencarian adalah jantung dari banyak solusi komputasi, mulai dari menemukan rute terbaik hingga menganalisis data. Dalam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presentasi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 err="1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ini</a:t>
            </a:r>
            <a:r>
              <a:rPr lang="en-US" sz="175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</a:t>
            </a:r>
            <a:r>
              <a:rPr lang="en-US" sz="1750" dirty="0" err="1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menjelaskan</a:t>
            </a:r>
            <a:r>
              <a:rPr lang="en-US" sz="175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 err="1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beberapa</a:t>
            </a:r>
            <a:r>
              <a:rPr lang="en-US" sz="175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algoritma pencarian yang umum digunakan, memahami prinsip kerjanya,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dan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 err="1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menunjukan</a:t>
            </a:r>
            <a:r>
              <a:rPr lang="en-US" sz="1750" dirty="0" smtClean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contoh-contoh praktisnya.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830014"/>
            <a:ext cx="189714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b="1" dirty="0" err="1" smtClean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oleh</a:t>
            </a:r>
            <a:r>
              <a:rPr lang="en-US" sz="2000" b="1" dirty="0" smtClean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 Reza </a:t>
            </a:r>
            <a:r>
              <a:rPr lang="en-US" sz="2000" b="1" dirty="0" err="1" smtClean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Husen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76502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Dasar Algoritma Pencarian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Tujuan Utama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Tujuan utama algoritma pencarian adalah untuk menemukan jalur atau solusi optimal dari titik awal ke titik akhir dalam suatu ruang pencarian.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Struktur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52505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Algoritma pencarian sering menggunakan struktur data seperti graf atau pohon untuk merepresentasikan ruang pencarian.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71361"/>
            <a:ext cx="36889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Langkah-Langkah Umum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Algoritma pencarian biasanya melibatkan langkah-langkah berikut: memulai dari titik awal, mengeksplorasi node yang berdekatan, dan memperbarui informasi hingga solusi ditemukan.</a:t>
            </a:r>
            <a:endParaRPr lang="en-US" sz="1750" dirty="0"/>
          </a:p>
        </p:txBody>
      </p:sp>
      <p:sp>
        <p:nvSpPr>
          <p:cNvPr id="9" name="Rectangle 8"/>
          <p:cNvSpPr/>
          <p:nvPr/>
        </p:nvSpPr>
        <p:spPr>
          <a:xfrm>
            <a:off x="12791661" y="7732643"/>
            <a:ext cx="1838739" cy="496957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94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992" y="3038356"/>
            <a:ext cx="9298424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Pencarian Kedalaman Pertama (DFS)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92" y="3959423"/>
            <a:ext cx="4412099" cy="7966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6064" y="5054798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Prinsip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896064" y="5485328"/>
            <a:ext cx="4013954" cy="127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DFS menjelajahi ruang pencarian secara mendalam, dengan menjelajahi semua cabang dari suatu node sebelum kembali ke node induknya.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091" y="3959423"/>
            <a:ext cx="4412099" cy="7966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08163" y="5054798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Contoh Kasus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5308163" y="5485328"/>
            <a:ext cx="4013954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DFS dapat digunakan untuk menemukan jalur keluar dari labirin, di mana jalur yang paling dalam dijelajahi terlebih dahulu.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1190" y="3959423"/>
            <a:ext cx="4412099" cy="7966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20262" y="5054798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Kode Pseudo</a:t>
            </a:r>
            <a:endParaRPr lang="en-US" sz="1950" dirty="0"/>
          </a:p>
        </p:txBody>
      </p:sp>
      <p:sp>
        <p:nvSpPr>
          <p:cNvPr id="12" name="Shape 6"/>
          <p:cNvSpPr/>
          <p:nvPr/>
        </p:nvSpPr>
        <p:spPr>
          <a:xfrm>
            <a:off x="9720262" y="5589865"/>
            <a:ext cx="4013954" cy="1891665"/>
          </a:xfrm>
          <a:prstGeom prst="roundRect">
            <a:avLst>
              <a:gd name="adj" fmla="val 4422"/>
            </a:avLst>
          </a:prstGeom>
          <a:solidFill>
            <a:srgbClr val="1E0C41"/>
          </a:solidFill>
          <a:ln/>
        </p:spPr>
      </p:sp>
      <p:sp>
        <p:nvSpPr>
          <p:cNvPr id="13" name="Shape 7"/>
          <p:cNvSpPr/>
          <p:nvPr/>
        </p:nvSpPr>
        <p:spPr>
          <a:xfrm>
            <a:off x="9710380" y="5589865"/>
            <a:ext cx="4033718" cy="1891665"/>
          </a:xfrm>
          <a:prstGeom prst="roundRect">
            <a:avLst>
              <a:gd name="adj" fmla="val 1579"/>
            </a:avLst>
          </a:prstGeom>
          <a:solidFill>
            <a:srgbClr val="1E0C41"/>
          </a:solidFill>
          <a:ln/>
        </p:spPr>
      </p:sp>
      <p:sp>
        <p:nvSpPr>
          <p:cNvPr id="14" name="Text 8"/>
          <p:cNvSpPr/>
          <p:nvPr/>
        </p:nvSpPr>
        <p:spPr>
          <a:xfrm>
            <a:off x="9909453" y="5739170"/>
            <a:ext cx="3635573" cy="1593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dfs(node):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mark node as visited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for each neighbor of node: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if neighbor is not visited:</a:t>
            </a:r>
            <a:endParaRPr lang="en-US" sz="155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dfs(neighbor)</a:t>
            </a:r>
            <a:endParaRPr lang="en-US" sz="1550" dirty="0"/>
          </a:p>
        </p:txBody>
      </p:sp>
      <p:sp>
        <p:nvSpPr>
          <p:cNvPr id="15" name="Rectangle 14"/>
          <p:cNvSpPr/>
          <p:nvPr/>
        </p:nvSpPr>
        <p:spPr>
          <a:xfrm>
            <a:off x="12791661" y="7732643"/>
            <a:ext cx="1838739" cy="496957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3619" y="477441"/>
            <a:ext cx="6813590" cy="54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Pencarian Lebar Pertama (BFS)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342340" y="1279684"/>
            <a:ext cx="22860" cy="6472357"/>
          </a:xfrm>
          <a:prstGeom prst="roundRect">
            <a:avLst>
              <a:gd name="adj" fmla="val 318775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526054" y="1658541"/>
            <a:ext cx="607219" cy="22860"/>
          </a:xfrm>
          <a:prstGeom prst="roundRect">
            <a:avLst>
              <a:gd name="adj" fmla="val 318775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6158627" y="1474827"/>
            <a:ext cx="390287" cy="390287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06741" y="1539835"/>
            <a:ext cx="93940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307937" y="1453158"/>
            <a:ext cx="2168723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Prinsip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307937" y="1828324"/>
            <a:ext cx="6715244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BFS menjelajahi ruang pencarian secara lebar, dengan mengunjungi semua node pada tingkat yang sama sebelum melanjutkan ke tingkat berikutnya.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526054" y="3109198"/>
            <a:ext cx="607219" cy="22860"/>
          </a:xfrm>
          <a:prstGeom prst="roundRect">
            <a:avLst>
              <a:gd name="adj" fmla="val 318775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6158627" y="2925485"/>
            <a:ext cx="390287" cy="390287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79833" y="2990493"/>
            <a:ext cx="147876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7307937" y="2903815"/>
            <a:ext cx="2168723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Contoh Kasus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307937" y="3278981"/>
            <a:ext cx="6715244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BFS dapat digunakan untuk menemukan node terdekat dari node awal dalam sebuah jaringan, seperti menemukan teman terdekat di media sosial.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526054" y="4559856"/>
            <a:ext cx="607219" cy="22860"/>
          </a:xfrm>
          <a:prstGeom prst="roundRect">
            <a:avLst>
              <a:gd name="adj" fmla="val 318775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6158627" y="4376142"/>
            <a:ext cx="390287" cy="390287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80309" y="4441150"/>
            <a:ext cx="146804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7307937" y="4354473"/>
            <a:ext cx="2168723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Kode Pseudo</a:t>
            </a:r>
            <a:endParaRPr lang="en-US" sz="1700" dirty="0"/>
          </a:p>
        </p:txBody>
      </p:sp>
      <p:sp>
        <p:nvSpPr>
          <p:cNvPr id="19" name="Shape 16"/>
          <p:cNvSpPr/>
          <p:nvPr/>
        </p:nvSpPr>
        <p:spPr>
          <a:xfrm>
            <a:off x="7307937" y="4820722"/>
            <a:ext cx="6715244" cy="2757845"/>
          </a:xfrm>
          <a:prstGeom prst="roundRect">
            <a:avLst>
              <a:gd name="adj" fmla="val 2642"/>
            </a:avLst>
          </a:prstGeom>
          <a:solidFill>
            <a:srgbClr val="1E0C41"/>
          </a:solidFill>
          <a:ln/>
        </p:spPr>
      </p:sp>
      <p:sp>
        <p:nvSpPr>
          <p:cNvPr id="20" name="Shape 17"/>
          <p:cNvSpPr/>
          <p:nvPr/>
        </p:nvSpPr>
        <p:spPr>
          <a:xfrm>
            <a:off x="7299365" y="4820722"/>
            <a:ext cx="6732389" cy="2757845"/>
          </a:xfrm>
          <a:prstGeom prst="roundRect">
            <a:avLst>
              <a:gd name="adj" fmla="val 944"/>
            </a:avLst>
          </a:prstGeom>
          <a:solidFill>
            <a:srgbClr val="1E0C41"/>
          </a:solidFill>
          <a:ln/>
        </p:spPr>
      </p:sp>
      <p:sp>
        <p:nvSpPr>
          <p:cNvPr id="21" name="Text 18"/>
          <p:cNvSpPr/>
          <p:nvPr/>
        </p:nvSpPr>
        <p:spPr>
          <a:xfrm>
            <a:off x="7472839" y="4950738"/>
            <a:ext cx="6385441" cy="24978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bfs(start_node):</a:t>
            </a:r>
            <a:endParaRPr lang="en-US" sz="135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queue = [start_node]</a:t>
            </a:r>
            <a:endParaRPr lang="en-US" sz="135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mark start_node as visited</a:t>
            </a:r>
            <a:endParaRPr lang="en-US" sz="135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while queue is not empty:</a:t>
            </a:r>
            <a:endParaRPr lang="en-US" sz="135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node = queue.dequeue()</a:t>
            </a:r>
            <a:endParaRPr lang="en-US" sz="135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for each neighbor of node:</a:t>
            </a:r>
            <a:endParaRPr lang="en-US" sz="135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if neighbor is not visited:</a:t>
            </a:r>
            <a:endParaRPr lang="en-US" sz="135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mark neighbor as visited</a:t>
            </a:r>
            <a:endParaRPr lang="en-US" sz="135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queue.enqueue(neighbor)</a:t>
            </a:r>
            <a:endParaRPr lang="en-US" sz="1350" dirty="0"/>
          </a:p>
        </p:txBody>
      </p:sp>
      <p:sp>
        <p:nvSpPr>
          <p:cNvPr id="22" name="Rectangle 21"/>
          <p:cNvSpPr/>
          <p:nvPr/>
        </p:nvSpPr>
        <p:spPr>
          <a:xfrm>
            <a:off x="12791661" y="7732643"/>
            <a:ext cx="1838739" cy="496957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5414963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Algoritma A*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655" y="1705570"/>
            <a:ext cx="2163842" cy="19408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7641" y="2717959"/>
            <a:ext cx="97750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095381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Heuristik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335072" y="2563654"/>
            <a:ext cx="8320683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A* menggunakan heuristik untuk memperkirakan jarak dari node saat ini ke node tujuan.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3658195"/>
            <a:ext cx="8645723" cy="15240"/>
          </a:xfrm>
          <a:prstGeom prst="roundRect">
            <a:avLst>
              <a:gd name="adj" fmla="val 596928"/>
            </a:avLst>
          </a:prstGeom>
          <a:solidFill>
            <a:srgbClr val="4A2C8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734" y="3700463"/>
            <a:ext cx="4327684" cy="19408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9662" y="4454247"/>
            <a:ext cx="153829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090273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Biaya Total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6416993" y="4558546"/>
            <a:ext cx="7238762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A* memilih node dengan biaya total terendah, di mana biaya total adalah jumlah biaya aktual dan estimasi heuristik.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653088"/>
            <a:ext cx="7563803" cy="15240"/>
          </a:xfrm>
          <a:prstGeom prst="roundRect">
            <a:avLst>
              <a:gd name="adj" fmla="val 596928"/>
            </a:avLst>
          </a:prstGeom>
          <a:solidFill>
            <a:srgbClr val="4A2C8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13" y="5695355"/>
            <a:ext cx="6491526" cy="19408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0257" y="6449139"/>
            <a:ext cx="152638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91192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Penggunaan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7498913" y="6380202"/>
            <a:ext cx="6156841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A* sering digunakan dalam navigasi dan perencanaan rute, di mana estimasi jarak heuristik dapat membantu menemukan rute optimal.</a:t>
            </a:r>
            <a:endParaRPr lang="en-US" sz="1700" dirty="0"/>
          </a:p>
        </p:txBody>
      </p:sp>
      <p:sp>
        <p:nvSpPr>
          <p:cNvPr id="17" name="Rectangle 16"/>
          <p:cNvSpPr/>
          <p:nvPr/>
        </p:nvSpPr>
        <p:spPr>
          <a:xfrm>
            <a:off x="12791661" y="7732643"/>
            <a:ext cx="1838739" cy="496957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9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Algoritma Dijkstra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59330"/>
            <a:ext cx="2173724" cy="1669852"/>
          </a:xfrm>
          <a:prstGeom prst="roundRect">
            <a:avLst>
              <a:gd name="adj" fmla="val 57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867501"/>
            <a:ext cx="10239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486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Prinsip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976563"/>
            <a:ext cx="104154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Algoritma Dijkstra menemukan jalur terpendek dari satu node ke semua node lainnya dalam graf berbobot.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469249"/>
            <a:ext cx="16097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Biaya Minimum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77294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Dijkstra memilih node dengan biaya minimum dari node awal ke node saat ini.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070997"/>
            <a:ext cx="1599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Penerapan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Dijkstra digunakan dalam berbagai aplikasi, termasuk perutean jaringan, analisis algoritma, dan optimasi logistik.</a:t>
            </a:r>
            <a:endParaRPr lang="en-US" sz="1750" dirty="0"/>
          </a:p>
        </p:txBody>
      </p:sp>
      <p:sp>
        <p:nvSpPr>
          <p:cNvPr id="17" name="Rectangle 16"/>
          <p:cNvSpPr/>
          <p:nvPr/>
        </p:nvSpPr>
        <p:spPr>
          <a:xfrm>
            <a:off x="12791661" y="7732643"/>
            <a:ext cx="1838739" cy="496957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32133"/>
            <a:ext cx="82161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Algoritma Pencarian Lainnya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622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5036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Pencarian Kosong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5526643"/>
            <a:ext cx="357270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Menjelajahi ruang pencarian tanpa informasi tambahan, cocok untuk ruang pencarian kecil.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3622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840611" y="5036225"/>
            <a:ext cx="357270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Pencarian Terbaik-Pertama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840611" y="5880973"/>
            <a:ext cx="357270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Memilih node dengan nilai heuristik terbaik, tanpa mempertimbangkan biaya aktual.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3622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63783" y="5036225"/>
            <a:ext cx="357270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Pencarian Berulang Mendalam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63783" y="5880973"/>
            <a:ext cx="357270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Menjalankan DFS dengan batas kedalaman, dan meningkatkan batas kedalaman jika tidak menemukan solusi.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791661" y="7732643"/>
            <a:ext cx="1838739" cy="496957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370" y="530543"/>
            <a:ext cx="4817031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Kesimpulan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1421606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4370" y="2095857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Pemahaman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74370" y="2512457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Algoritma pencarian memberikan alat yang kuat untuk memecahkan masalah komputasi dalam berbagai bidang.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0" y="3706773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4370" y="4381024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Penerapan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74370" y="4797623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Penerapan algoritma pencarian meluas di berbagai bidang, seperti navigasi, pencarian data, dan optimasi.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" y="5991939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4370" y="6666190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Pengembangan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4370" y="7082790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Kemajuan dalam algoritma pencarian terus mendorong inovasi dalam kecerdasan buatan dan pemrosesan data.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534</Words>
  <Application>Microsoft Office PowerPoint</Application>
  <PresentationFormat>Custom</PresentationFormat>
  <Paragraphs>81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Montserrat</vt:lpstr>
      <vt:lpstr>Heebo Light</vt:lpstr>
      <vt:lpstr>Calibri</vt:lpstr>
      <vt:lpstr>Consolas Light</vt:lpstr>
      <vt:lpstr>Heebo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Dmia Dx Development (DMIA)</cp:lastModifiedBy>
  <cp:revision>2</cp:revision>
  <dcterms:created xsi:type="dcterms:W3CDTF">2024-11-18T06:31:19Z</dcterms:created>
  <dcterms:modified xsi:type="dcterms:W3CDTF">2024-11-18T06:38:08Z</dcterms:modified>
</cp:coreProperties>
</file>